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5" r:id="rId6"/>
    <p:sldId id="269" r:id="rId7"/>
    <p:sldId id="260" r:id="rId8"/>
    <p:sldId id="261" r:id="rId9"/>
    <p:sldId id="262" r:id="rId10"/>
    <p:sldId id="266" r:id="rId11"/>
    <p:sldId id="263" r:id="rId12"/>
    <p:sldId id="281" r:id="rId13"/>
    <p:sldId id="270" r:id="rId14"/>
    <p:sldId id="283" r:id="rId15"/>
    <p:sldId id="271" r:id="rId16"/>
    <p:sldId id="284" r:id="rId17"/>
    <p:sldId id="272" r:id="rId18"/>
    <p:sldId id="285" r:id="rId19"/>
    <p:sldId id="273" r:id="rId20"/>
    <p:sldId id="286" r:id="rId21"/>
    <p:sldId id="274" r:id="rId22"/>
    <p:sldId id="289" r:id="rId23"/>
    <p:sldId id="275" r:id="rId24"/>
    <p:sldId id="290" r:id="rId25"/>
    <p:sldId id="276" r:id="rId26"/>
    <p:sldId id="291" r:id="rId27"/>
    <p:sldId id="277" r:id="rId28"/>
    <p:sldId id="292" r:id="rId29"/>
    <p:sldId id="282" r:id="rId30"/>
    <p:sldId id="264" r:id="rId31"/>
    <p:sldId id="267" r:id="rId32"/>
    <p:sldId id="268" r:id="rId33"/>
    <p:sldId id="293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86" d="100"/>
          <a:sy n="86" d="100"/>
        </p:scale>
        <p:origin x="77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51012" y="424543"/>
            <a:ext cx="8689976" cy="2204357"/>
          </a:xfrm>
        </p:spPr>
        <p:txBody>
          <a:bodyPr>
            <a:normAutofit/>
          </a:bodyPr>
          <a:lstStyle/>
          <a:p>
            <a:r>
              <a:rPr lang="fr-FR" dirty="0"/>
              <a:t>EPIPHANIE</a:t>
            </a:r>
            <a:br>
              <a:rPr lang="fr-FR" dirty="0"/>
            </a:b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95941" y="2237015"/>
            <a:ext cx="11642271" cy="1287236"/>
          </a:xfrm>
        </p:spPr>
        <p:txBody>
          <a:bodyPr>
            <a:normAutofit fontScale="70000" lnSpcReduction="20000"/>
          </a:bodyPr>
          <a:lstStyle/>
          <a:p>
            <a:r>
              <a:rPr lang="fr-FR" sz="4800" dirty="0">
                <a:solidFill>
                  <a:prstClr val="black"/>
                </a:solidFill>
                <a:ea typeface="+mj-ea"/>
                <a:cs typeface="+mj-cs"/>
              </a:rPr>
              <a:t>12 JANVIER 2019</a:t>
            </a:r>
          </a:p>
          <a:p>
            <a:r>
              <a:rPr lang="fr-FR" sz="4800" dirty="0">
                <a:solidFill>
                  <a:prstClr val="black"/>
                </a:solidFill>
                <a:ea typeface="+mj-ea"/>
                <a:cs typeface="+mj-cs"/>
              </a:rPr>
              <a:t>TREPOT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942" y="3524250"/>
            <a:ext cx="11870872" cy="3333750"/>
          </a:xfrm>
          <a:prstGeom prst="rect">
            <a:avLst/>
          </a:prstGeom>
        </p:spPr>
      </p:pic>
      <p:pic>
        <p:nvPicPr>
          <p:cNvPr id="4" name="Devenir ton ami">
            <a:hlinkClick r:id="" action="ppaction://media"/>
            <a:extLst>
              <a:ext uri="{FF2B5EF4-FFF2-40B4-BE49-F238E27FC236}">
                <a16:creationId xmlns:a16="http://schemas.microsoft.com/office/drawing/2014/main" id="{10AF3B52-36F0-4EF5-81B2-DDBAD3584A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56869" y="17496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867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992086"/>
            <a:ext cx="4261757" cy="2073728"/>
          </a:xfrm>
        </p:spPr>
        <p:txBody>
          <a:bodyPr>
            <a:normAutofit/>
          </a:bodyPr>
          <a:lstStyle/>
          <a:p>
            <a:r>
              <a:rPr lang="fr-FR" dirty="0"/>
              <a:t>ALLONS à LA RENCONTRE DU SEIGNEUR</a:t>
            </a:r>
          </a:p>
        </p:txBody>
      </p:sp>
      <p:sp>
        <p:nvSpPr>
          <p:cNvPr id="4" name="Rectangle 1"/>
          <p:cNvSpPr>
            <a:spLocks noGrp="1" noChangeArrowheads="1"/>
          </p:cNvSpPr>
          <p:nvPr>
            <p:ph sz="quarter" idx="13"/>
          </p:nvPr>
        </p:nvSpPr>
        <p:spPr bwMode="auto">
          <a:xfrm>
            <a:off x="5140647" y="458389"/>
            <a:ext cx="7217070" cy="544375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133308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b="1" i="0" u="none" strike="noStrike" cap="none" normalizeH="0" baseline="0" dirty="0">
                <a:ln>
                  <a:noFill/>
                </a:ln>
                <a:solidFill>
                  <a:srgbClr val="800080"/>
                </a:solidFill>
                <a:effectLst/>
                <a:cs typeface="Arial" panose="020B0604020202020204" pitchFamily="34" charset="0"/>
              </a:rPr>
              <a:t>Allons à la rencontre du Seigneur,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b="1" i="0" u="none" strike="noStrike" cap="none" normalizeH="0" baseline="0" dirty="0">
                <a:ln>
                  <a:noFill/>
                </a:ln>
                <a:solidFill>
                  <a:srgbClr val="800080"/>
                </a:solidFill>
                <a:effectLst/>
                <a:cs typeface="Arial" panose="020B0604020202020204" pitchFamily="34" charset="0"/>
              </a:rPr>
              <a:t>Allons à sa rencontre, Il nous appelle !          </a:t>
            </a:r>
            <a:br>
              <a:rPr kumimoji="0" lang="fr-FR" altLang="fr-FR" sz="1800" b="1" i="0" u="none" strike="noStrike" cap="none" normalizeH="0" baseline="0" dirty="0">
                <a:ln>
                  <a:noFill/>
                </a:ln>
                <a:solidFill>
                  <a:srgbClr val="800080"/>
                </a:solidFill>
                <a:effectLst/>
                <a:cs typeface="Arial" panose="020B0604020202020204" pitchFamily="34" charset="0"/>
              </a:rPr>
            </a:br>
            <a:r>
              <a:rPr kumimoji="0" lang="fr-FR" altLang="fr-FR" sz="1800" b="1" i="0" u="none" strike="noStrike" cap="none" normalizeH="0" baseline="0" dirty="0">
                <a:ln>
                  <a:noFill/>
                </a:ln>
                <a:solidFill>
                  <a:srgbClr val="800080"/>
                </a:solidFill>
                <a:effectLst/>
                <a:cs typeface="Arial" panose="020B0604020202020204" pitchFamily="34" charset="0"/>
              </a:rPr>
              <a:t>Allons à la rencontre du Seigneur,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b="1" i="0" u="none" strike="noStrike" cap="none" normalizeH="0" baseline="0" dirty="0">
                <a:ln>
                  <a:noFill/>
                </a:ln>
                <a:solidFill>
                  <a:srgbClr val="800080"/>
                </a:solidFill>
                <a:effectLst/>
                <a:cs typeface="Arial" panose="020B0604020202020204" pitchFamily="34" charset="0"/>
              </a:rPr>
              <a:t>Allons à sa rencontre, Il nous attend !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b="1" i="0" u="none" strike="noStrike" cap="none" normalizeH="0" baseline="0" dirty="0">
                <a:ln>
                  <a:noFill/>
                </a:ln>
                <a:solidFill>
                  <a:srgbClr val="800080"/>
                </a:solidFill>
                <a:effectLst/>
                <a:cs typeface="Arial" panose="020B0604020202020204" pitchFamily="34" charset="0"/>
              </a:rPr>
              <a:t> </a:t>
            </a:r>
            <a:endParaRPr kumimoji="0" lang="fr-FR" altLang="fr-FR" sz="1800" b="1" i="0" u="none" strike="noStrike" cap="none" normalizeH="0" baseline="0" dirty="0">
              <a:ln>
                <a:noFill/>
              </a:ln>
              <a:solidFill>
                <a:srgbClr val="008080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1 - Notre Dieu veut la joie de ses enfants,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Il nous aime comme un Père,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Notre Dieu fait alliance avec la terre,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Dieu nous appelle, Dieu nous attend.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i="0" u="none" strike="noStrike" cap="none" normalizeH="0" baseline="0" dirty="0">
              <a:ln>
                <a:noFill/>
              </a:ln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2 - Notre Dieu veut la joie de ses enfants,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Il nous a donné son Fils.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En Jésus, nous trouverons la vraie vie.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Il nous appelle, Il nous attend.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i="0" u="none" strike="noStrike" cap="none" normalizeH="0" baseline="0" dirty="0">
              <a:ln>
                <a:noFill/>
              </a:ln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3 - Notre Dieu veut la joie de ses enfants,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Il envoie son Esprit Saint.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Pleins de force, nous prendrons le chemin,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i="0" u="none" strike="noStrike" cap="none" normalizeH="0" baseline="0" dirty="0">
                <a:ln>
                  <a:noFill/>
                </a:ln>
                <a:effectLst/>
                <a:cs typeface="Arial" panose="020B0604020202020204" pitchFamily="34" charset="0"/>
              </a:rPr>
              <a:t>Le monde appelle, le monde attend ! </a:t>
            </a:r>
          </a:p>
        </p:txBody>
      </p:sp>
      <p:pic>
        <p:nvPicPr>
          <p:cNvPr id="3" name="À la rencontre du Seigneur (Instrumental)">
            <a:hlinkClick r:id="" action="ppaction://media"/>
            <a:extLst>
              <a:ext uri="{FF2B5EF4-FFF2-40B4-BE49-F238E27FC236}">
                <a16:creationId xmlns:a16="http://schemas.microsoft.com/office/drawing/2014/main" id="{5B994EFD-6D26-4A79-8B8C-DEFDF5891E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7196" y="3946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43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0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Etape 6 : écouter, être acteur ensemble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914400" y="3151573"/>
            <a:ext cx="10363826" cy="798990"/>
          </a:xfrm>
        </p:spPr>
        <p:txBody>
          <a:bodyPr>
            <a:normAutofit/>
          </a:bodyPr>
          <a:lstStyle/>
          <a:p>
            <a:r>
              <a:rPr lang="fr-FR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La visite des mages est un récit de …</a:t>
            </a:r>
            <a:endParaRPr lang="fr-FR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883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Etape 6 : écouter, être acteur ensemble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914400" y="3151573"/>
            <a:ext cx="10363826" cy="798990"/>
          </a:xfrm>
        </p:spPr>
        <p:txBody>
          <a:bodyPr>
            <a:normAutofit/>
          </a:bodyPr>
          <a:lstStyle/>
          <a:p>
            <a:r>
              <a:rPr lang="fr-FR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La visite des mages est un récit de </a:t>
            </a:r>
            <a:r>
              <a:rPr lang="fr-FR" sz="3200" dirty="0">
                <a:solidFill>
                  <a:srgbClr val="00B0F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LA BIBLE</a:t>
            </a:r>
            <a:endParaRPr lang="fr-FR" sz="3200" dirty="0">
              <a:solidFill>
                <a:srgbClr val="00B0F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49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Etape 6 : écouter, être acteur ensemble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913774" y="3169328"/>
            <a:ext cx="10363826" cy="3460072"/>
          </a:xfrm>
        </p:spPr>
        <p:txBody>
          <a:bodyPr>
            <a:normAutofit/>
          </a:bodyPr>
          <a:lstStyle/>
          <a:p>
            <a:r>
              <a:rPr lang="fr-FR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La visite des mages à l’enfant Jésus se fête …</a:t>
            </a:r>
            <a:endParaRPr lang="fr-FR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093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Etape 6 : écouter, être acteur ensemble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913774" y="3169328"/>
            <a:ext cx="10363826" cy="3460072"/>
          </a:xfrm>
        </p:spPr>
        <p:txBody>
          <a:bodyPr>
            <a:normAutofit/>
          </a:bodyPr>
          <a:lstStyle/>
          <a:p>
            <a:r>
              <a:rPr lang="fr-FR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La visite des mages à l’enfant Jésus se fête </a:t>
            </a:r>
            <a:br>
              <a:rPr lang="fr-FR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fr-FR" sz="3200" dirty="0">
                <a:solidFill>
                  <a:srgbClr val="00B0F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le 6 janvier</a:t>
            </a:r>
            <a:endParaRPr lang="fr-FR" sz="3200" dirty="0">
              <a:solidFill>
                <a:srgbClr val="00B0F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098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Etape 6 : écouter, être acteur ensemble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913774" y="3062796"/>
            <a:ext cx="10363826" cy="3566604"/>
          </a:xfrm>
        </p:spPr>
        <p:txBody>
          <a:bodyPr>
            <a:normAutofit/>
          </a:bodyPr>
          <a:lstStyle/>
          <a:p>
            <a:r>
              <a:rPr lang="fr-FR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Cette fête est célébrée après …</a:t>
            </a:r>
            <a:endParaRPr lang="fr-FR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782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Etape 6 : écouter, être acteur ensemble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913774" y="3062796"/>
            <a:ext cx="10363826" cy="3566604"/>
          </a:xfrm>
        </p:spPr>
        <p:txBody>
          <a:bodyPr>
            <a:normAutofit/>
          </a:bodyPr>
          <a:lstStyle/>
          <a:p>
            <a:r>
              <a:rPr lang="fr-FR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Cette fête est célébrée après </a:t>
            </a:r>
            <a:r>
              <a:rPr lang="fr-FR" sz="3200" dirty="0" err="1">
                <a:solidFill>
                  <a:srgbClr val="00B0F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NOël</a:t>
            </a:r>
            <a:endParaRPr lang="fr-FR" sz="3200" dirty="0">
              <a:solidFill>
                <a:srgbClr val="00B0F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733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Etape 6 : écouter, être acteur ensemble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913774" y="3293616"/>
            <a:ext cx="10363826" cy="3335784"/>
          </a:xfrm>
        </p:spPr>
        <p:txBody>
          <a:bodyPr>
            <a:normAutofit/>
          </a:bodyPr>
          <a:lstStyle/>
          <a:p>
            <a:r>
              <a:rPr lang="fr-FR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Les mages venaient de …</a:t>
            </a:r>
            <a:endParaRPr lang="fr-FR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927981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Etape 6 : écouter, être acteur ensemble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913774" y="3293616"/>
            <a:ext cx="10363826" cy="3335784"/>
          </a:xfrm>
        </p:spPr>
        <p:txBody>
          <a:bodyPr>
            <a:normAutofit/>
          </a:bodyPr>
          <a:lstStyle/>
          <a:p>
            <a:r>
              <a:rPr lang="fr-FR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Les mages venaient d’</a:t>
            </a:r>
            <a:r>
              <a:rPr lang="fr-FR" sz="3200" dirty="0">
                <a:solidFill>
                  <a:srgbClr val="00B0F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ORIENT</a:t>
            </a:r>
            <a:endParaRPr lang="fr-FR" sz="3200" dirty="0">
              <a:solidFill>
                <a:srgbClr val="00B0F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2510567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Etape 6 : écouter, être acteur ensemble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913774" y="3275860"/>
            <a:ext cx="10363826" cy="3353540"/>
          </a:xfrm>
        </p:spPr>
        <p:txBody>
          <a:bodyPr>
            <a:normAutofit/>
          </a:bodyPr>
          <a:lstStyle/>
          <a:p>
            <a:r>
              <a:rPr lang="fr-FR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Les mages étaient au nombre de … </a:t>
            </a:r>
            <a:br>
              <a:rPr lang="fr-FR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fr-FR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et s’</a:t>
            </a:r>
            <a:r>
              <a:rPr lang="fr-FR" sz="32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appellAIent</a:t>
            </a:r>
            <a:r>
              <a:rPr lang="fr-FR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…</a:t>
            </a:r>
            <a:endParaRPr lang="fr-FR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63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SOMMAIRE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dirty="0"/>
              <a:t>Etape 1 : se lever, se mettre en marche</a:t>
            </a:r>
          </a:p>
          <a:p>
            <a:r>
              <a:rPr lang="fr-FR" dirty="0"/>
              <a:t>Etape 2 : accueillir</a:t>
            </a:r>
          </a:p>
          <a:p>
            <a:r>
              <a:rPr lang="fr-FR" dirty="0"/>
              <a:t>Etape 3 : chercher, se connaitre, SE RENCONTRER</a:t>
            </a:r>
          </a:p>
          <a:p>
            <a:r>
              <a:rPr lang="fr-FR" dirty="0"/>
              <a:t>Etape 4 : SE Réunir, Se REGROUPER, être ENSEMBLE</a:t>
            </a:r>
          </a:p>
          <a:p>
            <a:r>
              <a:rPr lang="fr-FR" dirty="0"/>
              <a:t>ETAPE 5 : scruter et demander / se laisser remplir et envahir</a:t>
            </a:r>
          </a:p>
          <a:p>
            <a:r>
              <a:rPr lang="fr-FR" dirty="0"/>
              <a:t>Etape 6 : écouter, être acteur ensemble</a:t>
            </a:r>
          </a:p>
          <a:p>
            <a:r>
              <a:rPr lang="fr-FR" dirty="0"/>
              <a:t>Etape 7 : partager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02487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Etape 6 : écouter, être acteur ensemble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913774" y="3275860"/>
            <a:ext cx="10363826" cy="3353540"/>
          </a:xfrm>
        </p:spPr>
        <p:txBody>
          <a:bodyPr>
            <a:normAutofit/>
          </a:bodyPr>
          <a:lstStyle/>
          <a:p>
            <a:r>
              <a:rPr lang="fr-FR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Les mages étaient au nombre de </a:t>
            </a:r>
            <a:r>
              <a:rPr lang="fr-FR" sz="3200" dirty="0">
                <a:solidFill>
                  <a:srgbClr val="00B0F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3</a:t>
            </a:r>
            <a:r>
              <a:rPr lang="fr-FR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br>
              <a:rPr lang="fr-FR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fr-FR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et s’</a:t>
            </a:r>
            <a:r>
              <a:rPr lang="fr-FR" sz="32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appellAIent</a:t>
            </a:r>
            <a:r>
              <a:rPr lang="fr-FR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fr-FR" sz="3200" dirty="0">
                <a:solidFill>
                  <a:srgbClr val="00B0F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Melchior, Gaspard et Balthazar.</a:t>
            </a:r>
          </a:p>
        </p:txBody>
      </p:sp>
    </p:spTree>
    <p:extLst>
      <p:ext uri="{BB962C8B-B14F-4D97-AF65-F5344CB8AC3E}">
        <p14:creationId xmlns:p14="http://schemas.microsoft.com/office/powerpoint/2010/main" val="3329069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Etape 6 : écouter, être acteur ensemble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913774" y="3169328"/>
            <a:ext cx="10363826" cy="3460072"/>
          </a:xfrm>
        </p:spPr>
        <p:txBody>
          <a:bodyPr>
            <a:normAutofit/>
          </a:bodyPr>
          <a:lstStyle/>
          <a:p>
            <a:r>
              <a:rPr lang="fr-FR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L’épiphanie signifie que Jésus est venu pour …</a:t>
            </a:r>
            <a:endParaRPr lang="fr-FR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329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Etape 6 : écouter, être acteur ensemble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913774" y="3169328"/>
            <a:ext cx="10363826" cy="3460072"/>
          </a:xfrm>
        </p:spPr>
        <p:txBody>
          <a:bodyPr>
            <a:normAutofit/>
          </a:bodyPr>
          <a:lstStyle/>
          <a:p>
            <a:r>
              <a:rPr lang="fr-FR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L’épiphanie signifie que Jésus est venu pour </a:t>
            </a:r>
            <a:br>
              <a:rPr lang="fr-FR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fr-FR" sz="3200" dirty="0">
                <a:solidFill>
                  <a:srgbClr val="00B0F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sauver tous les hommes</a:t>
            </a:r>
            <a:endParaRPr lang="fr-FR" sz="3200" dirty="0">
              <a:solidFill>
                <a:srgbClr val="00B0F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413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Etape 6 : écouter, être acteur ensemble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913774" y="2991774"/>
            <a:ext cx="10363826" cy="3637625"/>
          </a:xfrm>
        </p:spPr>
        <p:txBody>
          <a:bodyPr>
            <a:normAutofit/>
          </a:bodyPr>
          <a:lstStyle/>
          <a:p>
            <a:r>
              <a:rPr lang="fr-FR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Les mages trouvèrent l’enfant grâce à … </a:t>
            </a:r>
            <a:br>
              <a:rPr lang="fr-FR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fr-FR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qui les guida</a:t>
            </a:r>
            <a:endParaRPr lang="fr-FR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1290641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Etape 6 : écouter, être acteur ensemble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913774" y="2991774"/>
            <a:ext cx="10363826" cy="3637625"/>
          </a:xfrm>
        </p:spPr>
        <p:txBody>
          <a:bodyPr>
            <a:normAutofit/>
          </a:bodyPr>
          <a:lstStyle/>
          <a:p>
            <a:r>
              <a:rPr lang="fr-FR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Les mages trouvèrent l’enfant grâce à </a:t>
            </a:r>
            <a:br>
              <a:rPr lang="fr-FR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fr-FR" sz="3200" dirty="0">
                <a:solidFill>
                  <a:srgbClr val="00B0F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L’étoile </a:t>
            </a:r>
            <a:r>
              <a:rPr lang="fr-FR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qui les guida</a:t>
            </a:r>
            <a:endParaRPr lang="fr-FR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fr-FR" sz="3200" dirty="0"/>
          </a:p>
        </p:txBody>
      </p:sp>
      <p:pic>
        <p:nvPicPr>
          <p:cNvPr id="4" name="Picture 2" descr="https://martouf.ch/utile/images/divers/2014_12_08_18_50_3_rois_mages_sur_leur_dromadaires.png">
            <a:extLst>
              <a:ext uri="{FF2B5EF4-FFF2-40B4-BE49-F238E27FC236}">
                <a16:creationId xmlns:a16="http://schemas.microsoft.com/office/drawing/2014/main" id="{DA6006FC-8229-4A00-887C-83AE35756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6204" y="3780263"/>
            <a:ext cx="3290895" cy="188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2862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Etape 6 : écouter, être acteur ensemble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913774" y="3107184"/>
            <a:ext cx="10363826" cy="3522216"/>
          </a:xfrm>
        </p:spPr>
        <p:txBody>
          <a:bodyPr>
            <a:normAutofit/>
          </a:bodyPr>
          <a:lstStyle/>
          <a:p>
            <a:r>
              <a:rPr lang="fr-FR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Ils offrirent comme cadeau à Jésus : …</a:t>
            </a:r>
            <a:endParaRPr lang="fr-FR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2214464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Etape 6 : écouter, être acteur ensemble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913774" y="3107184"/>
            <a:ext cx="10363826" cy="3522216"/>
          </a:xfrm>
        </p:spPr>
        <p:txBody>
          <a:bodyPr>
            <a:normAutofit/>
          </a:bodyPr>
          <a:lstStyle/>
          <a:p>
            <a:r>
              <a:rPr lang="fr-FR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Ils offrirent comme cadeau à Jésus : </a:t>
            </a:r>
            <a:br>
              <a:rPr lang="fr-FR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fr-FR" sz="3200" dirty="0">
                <a:solidFill>
                  <a:srgbClr val="00B0F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or, encens, et myrrhe</a:t>
            </a:r>
          </a:p>
          <a:p>
            <a:pPr marL="0" indent="0">
              <a:buNone/>
            </a:pPr>
            <a:endParaRPr lang="fr-FR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3211019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Etape 6 : écouter, être acteur ensemble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913774" y="3302492"/>
            <a:ext cx="10363826" cy="3326907"/>
          </a:xfrm>
        </p:spPr>
        <p:txBody>
          <a:bodyPr>
            <a:normAutofit/>
          </a:bodyPr>
          <a:lstStyle/>
          <a:p>
            <a:r>
              <a:rPr lang="fr-FR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Le jour de l’épiphanie, la tradition est de….</a:t>
            </a:r>
            <a:endParaRPr lang="fr-FR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343891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Etape 6 : écouter, être acteur ensemble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913774" y="3302492"/>
            <a:ext cx="10363826" cy="3326907"/>
          </a:xfrm>
        </p:spPr>
        <p:txBody>
          <a:bodyPr>
            <a:normAutofit/>
          </a:bodyPr>
          <a:lstStyle/>
          <a:p>
            <a:r>
              <a:rPr lang="fr-FR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Le jour de l’épiphanie, la tradition est de</a:t>
            </a:r>
            <a:br>
              <a:rPr lang="fr-FR" sz="3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fr-FR" sz="3200" dirty="0">
                <a:solidFill>
                  <a:srgbClr val="00B0F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TIRER LES ROIS ET MANGER LA GALETTE !</a:t>
            </a:r>
            <a:endParaRPr lang="fr-FR" sz="3200" dirty="0">
              <a:solidFill>
                <a:srgbClr val="00B0F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1643088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Etape 6 : écouter, être acteur ensemble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3967693" y="2705470"/>
            <a:ext cx="4670280" cy="14470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4800" dirty="0">
                <a:solidFill>
                  <a:srgbClr val="000000"/>
                </a:solidFill>
                <a:latin typeface="Abadi Extra Light" panose="020B0204020104020204" pitchFamily="34" charset="0"/>
                <a:ea typeface="Times New Roman" panose="02020603050405020304" pitchFamily="18" charset="0"/>
              </a:rPr>
              <a:t>Bien joué !!!</a:t>
            </a:r>
            <a:endParaRPr lang="fr-FR" sz="4800" dirty="0">
              <a:latin typeface="Abadi Extra Light" panose="020B0204020104020204" pitchFamily="34" charset="0"/>
              <a:ea typeface="Times New Roman" panose="02020603050405020304" pitchFamily="18" charset="0"/>
            </a:endParaRPr>
          </a:p>
          <a:p>
            <a:endParaRPr lang="fr-FR" sz="4800" dirty="0">
              <a:latin typeface="Abadi Extra Light" panose="020B0204020104020204" pitchFamily="34" charset="0"/>
            </a:endParaRPr>
          </a:p>
        </p:txBody>
      </p:sp>
      <p:pic>
        <p:nvPicPr>
          <p:cNvPr id="2050" name="Picture 2" descr="RÃ©sultat de recherche d'images pour &quot;bien jouÃ© icone&quot;">
            <a:extLst>
              <a:ext uri="{FF2B5EF4-FFF2-40B4-BE49-F238E27FC236}">
                <a16:creationId xmlns:a16="http://schemas.microsoft.com/office/drawing/2014/main" id="{CA5CDE4C-D07B-4B0E-BEEB-9FE830115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596" y="3742251"/>
            <a:ext cx="3619500" cy="12668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5724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Etape 1 </a:t>
            </a:r>
            <a:br>
              <a:rPr lang="fr-FR" dirty="0"/>
            </a:br>
            <a:r>
              <a:rPr lang="fr-FR" dirty="0"/>
              <a:t>se lever, se mettre en marche</a:t>
            </a:r>
            <a:br>
              <a:rPr lang="fr-FR" dirty="0"/>
            </a:br>
            <a:endParaRPr lang="fr-FR" dirty="0"/>
          </a:p>
        </p:txBody>
      </p:sp>
      <p:pic>
        <p:nvPicPr>
          <p:cNvPr id="4" name="Espace réservé du contenu 3" descr="The &lt;strong&gt;Path&lt;/strong&gt; of Righteousness | Journey with &lt;strong&gt;God&lt;/strong&gt;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1815199"/>
            <a:ext cx="5510439" cy="4132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175" y="2871186"/>
            <a:ext cx="3175000" cy="317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64263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Etape 7 : partager</a:t>
            </a:r>
            <a:br>
              <a:rPr lang="fr-FR" dirty="0"/>
            </a:b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531624" y="1574198"/>
            <a:ext cx="5128752" cy="41030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4035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785740"/>
          </a:xfrm>
        </p:spPr>
        <p:txBody>
          <a:bodyPr/>
          <a:lstStyle/>
          <a:p>
            <a:r>
              <a:rPr lang="fr-FR" dirty="0"/>
              <a:t>CATHEDRALE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914400" y="1664719"/>
            <a:ext cx="10363826" cy="51924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400" dirty="0">
                <a:solidFill>
                  <a:srgbClr val="2B343D"/>
                </a:solidFill>
                <a:latin typeface="Arial" panose="020B0604020202020204" pitchFamily="34" charset="0"/>
              </a:rPr>
              <a:t> </a:t>
            </a:r>
            <a:br>
              <a:rPr lang="fr-FR" sz="400" dirty="0"/>
            </a:br>
            <a:r>
              <a:rPr lang="fr-FR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QUE CHAQUE ENFANT PORTE SA PIERRE AU CHANTIER DE LA MAISON DU PERE</a:t>
            </a:r>
          </a:p>
          <a:p>
            <a:pPr marL="0" indent="0">
              <a:buNone/>
            </a:pPr>
            <a:r>
              <a:rPr lang="fr-FR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UNE CATHEDRALE S'ELEVE VERS LE CIEL</a:t>
            </a:r>
          </a:p>
          <a:p>
            <a:pPr marL="0" indent="0">
              <a:buNone/>
            </a:pPr>
            <a:r>
              <a:rPr lang="fr-FR" sz="1200" dirty="0">
                <a:solidFill>
                  <a:srgbClr val="2B343D"/>
                </a:solidFill>
                <a:latin typeface="Arial" panose="020B0604020202020204" pitchFamily="34" charset="0"/>
              </a:rPr>
              <a:t> </a:t>
            </a:r>
            <a:br>
              <a:rPr lang="fr-FR" sz="1200" dirty="0"/>
            </a:br>
            <a:r>
              <a:rPr lang="fr-FR" sz="1200" dirty="0">
                <a:solidFill>
                  <a:srgbClr val="2B343D"/>
                </a:solidFill>
                <a:latin typeface="Arial" panose="020B0604020202020204" pitchFamily="34" charset="0"/>
              </a:rPr>
              <a:t> </a:t>
            </a:r>
            <a:br>
              <a:rPr lang="fr-FR" sz="1200" dirty="0"/>
            </a:br>
            <a:r>
              <a:rPr lang="fr-FR" sz="1800" dirty="0">
                <a:solidFill>
                  <a:srgbClr val="2B343D"/>
                </a:solidFill>
                <a:latin typeface="Arial" panose="020B0604020202020204" pitchFamily="34" charset="0"/>
              </a:rPr>
              <a:t>Ce Dieu qui descend dans nos vies  De liberté il est épris</a:t>
            </a:r>
            <a:br>
              <a:rPr lang="fr-FR" sz="1800" dirty="0"/>
            </a:br>
            <a:r>
              <a:rPr lang="fr-FR" sz="1800" dirty="0">
                <a:solidFill>
                  <a:srgbClr val="2B343D"/>
                </a:solidFill>
                <a:latin typeface="Arial" panose="020B0604020202020204" pitchFamily="34" charset="0"/>
              </a:rPr>
              <a:t>Chacun est homme à sa manière  Pour servir Dieu comme un ami</a:t>
            </a:r>
            <a:br>
              <a:rPr lang="fr-FR" sz="1800" dirty="0"/>
            </a:br>
            <a:r>
              <a:rPr lang="fr-FR" sz="1800" dirty="0">
                <a:solidFill>
                  <a:srgbClr val="2B343D"/>
                </a:solidFill>
                <a:latin typeface="Arial" panose="020B0604020202020204" pitchFamily="34" charset="0"/>
              </a:rPr>
              <a:t>C'est dans le cœur des simples gens  Qu'il vient s'asseoir naturellement</a:t>
            </a:r>
            <a:br>
              <a:rPr lang="fr-FR" sz="1800" dirty="0"/>
            </a:br>
            <a:r>
              <a:rPr lang="fr-FR" sz="1800" dirty="0">
                <a:solidFill>
                  <a:srgbClr val="2B343D"/>
                </a:solidFill>
                <a:latin typeface="Arial" panose="020B0604020202020204" pitchFamily="34" charset="0"/>
              </a:rPr>
              <a:t>Ceux qui accueillent sans condition  Qui ont le sourire en avant</a:t>
            </a:r>
            <a:br>
              <a:rPr lang="fr-FR" sz="1800" dirty="0"/>
            </a:br>
            <a:r>
              <a:rPr lang="fr-FR" sz="1200" dirty="0">
                <a:solidFill>
                  <a:srgbClr val="2B343D"/>
                </a:solidFill>
                <a:latin typeface="Arial" panose="020B0604020202020204" pitchFamily="34" charset="0"/>
              </a:rPr>
              <a:t> </a:t>
            </a:r>
            <a:br>
              <a:rPr lang="fr-FR" sz="1200" dirty="0"/>
            </a:br>
            <a:r>
              <a:rPr lang="fr-FR" sz="1800" dirty="0">
                <a:solidFill>
                  <a:srgbClr val="2B343D"/>
                </a:solidFill>
                <a:latin typeface="Arial" panose="020B0604020202020204" pitchFamily="34" charset="0"/>
              </a:rPr>
              <a:t>Que tu sois meneur ou mené  Aux vues de notre société</a:t>
            </a:r>
            <a:br>
              <a:rPr lang="fr-FR" sz="1800" dirty="0"/>
            </a:br>
            <a:r>
              <a:rPr lang="fr-FR" sz="1800" dirty="0">
                <a:solidFill>
                  <a:srgbClr val="2B343D"/>
                </a:solidFill>
                <a:latin typeface="Arial" panose="020B0604020202020204" pitchFamily="34" charset="0"/>
              </a:rPr>
              <a:t>Il y a toujours un horizon  Un printemps à faire éclater</a:t>
            </a:r>
            <a:br>
              <a:rPr lang="fr-FR" sz="1800" dirty="0"/>
            </a:br>
            <a:r>
              <a:rPr lang="fr-FR" sz="1800" dirty="0">
                <a:solidFill>
                  <a:srgbClr val="2B343D"/>
                </a:solidFill>
                <a:latin typeface="Arial" panose="020B0604020202020204" pitchFamily="34" charset="0"/>
              </a:rPr>
              <a:t>Les talents que tu as reçus  Un coffre d'or ou trois écus</a:t>
            </a:r>
            <a:br>
              <a:rPr lang="fr-FR" sz="1800" dirty="0"/>
            </a:br>
            <a:r>
              <a:rPr lang="fr-FR" sz="1800" dirty="0">
                <a:solidFill>
                  <a:srgbClr val="2B343D"/>
                </a:solidFill>
                <a:latin typeface="Arial" panose="020B0604020202020204" pitchFamily="34" charset="0"/>
              </a:rPr>
              <a:t>Autant d'amour à fructifier  A faire valoir aux coins des rues</a:t>
            </a:r>
            <a:br>
              <a:rPr lang="fr-FR" sz="1800" dirty="0"/>
            </a:br>
            <a:r>
              <a:rPr lang="fr-FR" sz="1200" dirty="0">
                <a:solidFill>
                  <a:srgbClr val="2B343D"/>
                </a:solidFill>
                <a:latin typeface="Arial" panose="020B0604020202020204" pitchFamily="34" charset="0"/>
              </a:rPr>
              <a:t> </a:t>
            </a:r>
            <a:br>
              <a:rPr lang="fr-FR" sz="1200" dirty="0"/>
            </a:br>
            <a:endParaRPr lang="fr-FR" sz="1200" dirty="0"/>
          </a:p>
        </p:txBody>
      </p:sp>
      <p:pic>
        <p:nvPicPr>
          <p:cNvPr id="4" name="Une cathédrale">
            <a:hlinkClick r:id="" action="ppaction://media"/>
            <a:extLst>
              <a:ext uri="{FF2B5EF4-FFF2-40B4-BE49-F238E27FC236}">
                <a16:creationId xmlns:a16="http://schemas.microsoft.com/office/drawing/2014/main" id="{3617D909-8B9C-4026-A623-C88AA3FDC9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09304" y="7677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651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785740"/>
          </a:xfrm>
        </p:spPr>
        <p:txBody>
          <a:bodyPr/>
          <a:lstStyle/>
          <a:p>
            <a:r>
              <a:rPr lang="fr-FR" dirty="0"/>
              <a:t>CATHEDRALE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913774" y="1404258"/>
            <a:ext cx="10363826" cy="519248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fr-FR" dirty="0">
                <a:solidFill>
                  <a:srgbClr val="2B343D"/>
                </a:solidFill>
                <a:latin typeface="Arial" panose="020B0604020202020204" pitchFamily="34" charset="0"/>
              </a:rPr>
              <a:t> </a:t>
            </a:r>
            <a:br>
              <a:rPr lang="fr-FR" dirty="0"/>
            </a:br>
            <a:r>
              <a:rPr lang="fr-FR" sz="8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QUE CHAQUE ENFANT PORTE SA PIERRE AU CHANTIER DE LA MAISON DU PERE</a:t>
            </a:r>
          </a:p>
          <a:p>
            <a:pPr marL="0" indent="0">
              <a:buNone/>
            </a:pPr>
            <a:r>
              <a:rPr lang="fr-FR" sz="8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UNE CATHEDRALE S'ELEVE VERS LE CIEL</a:t>
            </a:r>
          </a:p>
          <a:p>
            <a:pPr marL="0" indent="0">
              <a:buNone/>
            </a:pPr>
            <a:r>
              <a:rPr lang="fr-FR" sz="5000" dirty="0">
                <a:solidFill>
                  <a:srgbClr val="2B343D"/>
                </a:solidFill>
                <a:latin typeface="Arial" panose="020B0604020202020204" pitchFamily="34" charset="0"/>
              </a:rPr>
              <a:t> </a:t>
            </a:r>
            <a:br>
              <a:rPr lang="fr-FR" sz="5000" dirty="0"/>
            </a:br>
            <a:r>
              <a:rPr lang="fr-FR" sz="5000" dirty="0">
                <a:solidFill>
                  <a:srgbClr val="2B343D"/>
                </a:solidFill>
                <a:latin typeface="Arial" panose="020B0604020202020204" pitchFamily="34" charset="0"/>
              </a:rPr>
              <a:t> </a:t>
            </a:r>
            <a:br>
              <a:rPr lang="fr-FR" sz="5000" dirty="0"/>
            </a:br>
            <a:br>
              <a:rPr lang="fr-FR" sz="5000" dirty="0"/>
            </a:br>
            <a:r>
              <a:rPr lang="fr-FR" sz="8000" dirty="0">
                <a:solidFill>
                  <a:srgbClr val="2B343D"/>
                </a:solidFill>
                <a:latin typeface="Arial" panose="020B0604020202020204" pitchFamily="34" charset="0"/>
              </a:rPr>
              <a:t>Chacun de nous est invité  A marcher vers la sainteté</a:t>
            </a:r>
            <a:br>
              <a:rPr lang="fr-FR" sz="8000" dirty="0"/>
            </a:br>
            <a:r>
              <a:rPr lang="fr-FR" sz="8000" dirty="0">
                <a:solidFill>
                  <a:srgbClr val="2B343D"/>
                </a:solidFill>
                <a:latin typeface="Arial" panose="020B0604020202020204" pitchFamily="34" charset="0"/>
              </a:rPr>
              <a:t>Et tous les saints de notre histoire  Ont mis l'amour en primauté</a:t>
            </a:r>
            <a:br>
              <a:rPr lang="fr-FR" sz="8000" dirty="0"/>
            </a:br>
            <a:r>
              <a:rPr lang="fr-FR" sz="8000" dirty="0">
                <a:solidFill>
                  <a:srgbClr val="2B343D"/>
                </a:solidFill>
                <a:latin typeface="Arial" panose="020B0604020202020204" pitchFamily="34" charset="0"/>
              </a:rPr>
              <a:t>Le ciment qui unit nos pierres  Résiste au plus dur de l'hiver</a:t>
            </a:r>
            <a:br>
              <a:rPr lang="fr-FR" sz="8000" dirty="0"/>
            </a:br>
            <a:r>
              <a:rPr lang="fr-FR" sz="8000" dirty="0">
                <a:solidFill>
                  <a:srgbClr val="2B343D"/>
                </a:solidFill>
                <a:latin typeface="Arial" panose="020B0604020202020204" pitchFamily="34" charset="0"/>
              </a:rPr>
              <a:t>L'amitié versée sans mesure  Devient semence pour la terre</a:t>
            </a:r>
            <a:br>
              <a:rPr lang="fr-FR" sz="8000" dirty="0"/>
            </a:br>
            <a:r>
              <a:rPr lang="fr-FR" sz="8000" dirty="0">
                <a:solidFill>
                  <a:srgbClr val="2B343D"/>
                </a:solidFill>
                <a:latin typeface="Arial" panose="020B0604020202020204" pitchFamily="34" charset="0"/>
              </a:rPr>
              <a:t> </a:t>
            </a:r>
            <a:br>
              <a:rPr lang="fr-FR" sz="8000" dirty="0"/>
            </a:br>
            <a:r>
              <a:rPr lang="fr-FR" sz="8000" dirty="0">
                <a:solidFill>
                  <a:srgbClr val="2B343D"/>
                </a:solidFill>
                <a:latin typeface="Arial" panose="020B0604020202020204" pitchFamily="34" charset="0"/>
              </a:rPr>
              <a:t>Les pierres précieuses du pardon  Pourront servir aux fondations</a:t>
            </a:r>
            <a:br>
              <a:rPr lang="fr-FR" sz="8000" dirty="0"/>
            </a:br>
            <a:r>
              <a:rPr lang="fr-FR" sz="8000" dirty="0">
                <a:solidFill>
                  <a:srgbClr val="2B343D"/>
                </a:solidFill>
                <a:latin typeface="Arial" panose="020B0604020202020204" pitchFamily="34" charset="0"/>
              </a:rPr>
              <a:t>Elles sont les bases pour bâtir  Pour s'élever et tenir bon</a:t>
            </a:r>
            <a:br>
              <a:rPr lang="fr-FR" sz="8000" dirty="0"/>
            </a:br>
            <a:r>
              <a:rPr lang="fr-FR" sz="8000" dirty="0">
                <a:solidFill>
                  <a:srgbClr val="2B343D"/>
                </a:solidFill>
                <a:latin typeface="Arial" panose="020B0604020202020204" pitchFamily="34" charset="0"/>
              </a:rPr>
              <a:t>Pour ceux qui ne le savent point  Il y a des pierres en tous terrains</a:t>
            </a:r>
            <a:br>
              <a:rPr lang="fr-FR" sz="8000" dirty="0"/>
            </a:br>
            <a:r>
              <a:rPr lang="fr-FR" sz="8000" dirty="0">
                <a:solidFill>
                  <a:srgbClr val="2B343D"/>
                </a:solidFill>
                <a:latin typeface="Arial" panose="020B0604020202020204" pitchFamily="34" charset="0"/>
              </a:rPr>
              <a:t>Même si l'on doit creuser profond  Jamais personne ne cherche en vain</a:t>
            </a:r>
            <a:endParaRPr lang="fr-FR" sz="8000" dirty="0"/>
          </a:p>
        </p:txBody>
      </p:sp>
    </p:spTree>
    <p:extLst>
      <p:ext uri="{BB962C8B-B14F-4D97-AF65-F5344CB8AC3E}">
        <p14:creationId xmlns:p14="http://schemas.microsoft.com/office/powerpoint/2010/main" val="1473900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914087" y="832757"/>
            <a:ext cx="10363826" cy="5192485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fr-FR" dirty="0"/>
              <a:t>Seigneur, maître du temps,</a:t>
            </a:r>
            <a:br>
              <a:rPr lang="fr-FR" dirty="0"/>
            </a:br>
            <a:r>
              <a:rPr lang="fr-FR" dirty="0"/>
              <a:t>fais que je sois toujours prêt à Te donner</a:t>
            </a:r>
            <a:br>
              <a:rPr lang="fr-FR" dirty="0"/>
            </a:br>
            <a:r>
              <a:rPr lang="fr-FR" dirty="0"/>
              <a:t>le temps que Tu m'as donné.</a:t>
            </a:r>
            <a:br>
              <a:rPr lang="fr-FR" dirty="0"/>
            </a:br>
            <a:br>
              <a:rPr lang="fr-FR" dirty="0"/>
            </a:br>
            <a:r>
              <a:rPr lang="fr-FR" dirty="0"/>
              <a:t>Seigneur, maître du temps,</a:t>
            </a:r>
            <a:br>
              <a:rPr lang="fr-FR" dirty="0"/>
            </a:br>
            <a:r>
              <a:rPr lang="fr-FR" dirty="0"/>
              <a:t>aide-moi à trouver chaque jour</a:t>
            </a:r>
            <a:br>
              <a:rPr lang="fr-FR" dirty="0"/>
            </a:br>
            <a:br>
              <a:rPr lang="fr-FR" dirty="0"/>
            </a:br>
            <a:r>
              <a:rPr lang="fr-FR" dirty="0"/>
              <a:t>le temps de Te rencontrer</a:t>
            </a:r>
            <a:br>
              <a:rPr lang="fr-FR" dirty="0"/>
            </a:br>
            <a:r>
              <a:rPr lang="fr-FR" dirty="0"/>
              <a:t>et le temps d'écouter les autres,</a:t>
            </a:r>
            <a:br>
              <a:rPr lang="fr-FR" dirty="0"/>
            </a:br>
            <a:br>
              <a:rPr lang="fr-FR" dirty="0"/>
            </a:br>
            <a:r>
              <a:rPr lang="fr-FR" dirty="0"/>
              <a:t>le temps d'admirer</a:t>
            </a:r>
            <a:br>
              <a:rPr lang="fr-FR" dirty="0"/>
            </a:br>
            <a:r>
              <a:rPr lang="fr-FR" dirty="0"/>
              <a:t>et le temps de respirer,</a:t>
            </a:r>
            <a:br>
              <a:rPr lang="fr-FR" dirty="0"/>
            </a:br>
            <a:br>
              <a:rPr lang="fr-FR" dirty="0"/>
            </a:br>
            <a:r>
              <a:rPr lang="fr-FR" dirty="0"/>
              <a:t>le temps de me taire</a:t>
            </a:r>
            <a:br>
              <a:rPr lang="fr-FR" dirty="0"/>
            </a:br>
            <a:r>
              <a:rPr lang="fr-FR" dirty="0"/>
              <a:t>et le temps de m'arrêter,</a:t>
            </a:r>
            <a:br>
              <a:rPr lang="fr-FR" dirty="0"/>
            </a:br>
            <a:br>
              <a:rPr lang="fr-FR" dirty="0"/>
            </a:br>
            <a:r>
              <a:rPr lang="fr-FR" dirty="0"/>
              <a:t>le temps de sourire</a:t>
            </a:r>
            <a:br>
              <a:rPr lang="fr-FR" dirty="0"/>
            </a:br>
            <a:r>
              <a:rPr lang="fr-FR" dirty="0"/>
              <a:t>et le temps de remercier,</a:t>
            </a:r>
            <a:br>
              <a:rPr lang="fr-FR" dirty="0"/>
            </a:br>
            <a:br>
              <a:rPr lang="fr-FR" dirty="0"/>
            </a:br>
            <a:r>
              <a:rPr lang="fr-FR" dirty="0"/>
              <a:t>le temps de réfléchir</a:t>
            </a:r>
            <a:br>
              <a:rPr lang="fr-FR" dirty="0"/>
            </a:br>
            <a:r>
              <a:rPr lang="fr-FR" dirty="0"/>
              <a:t>et le temps de pardonner,</a:t>
            </a:r>
            <a:br>
              <a:rPr lang="fr-FR" dirty="0"/>
            </a:br>
            <a:br>
              <a:rPr lang="fr-FR" dirty="0"/>
            </a:br>
            <a:r>
              <a:rPr lang="fr-FR" dirty="0"/>
              <a:t>le temps d'aimer</a:t>
            </a:r>
            <a:br>
              <a:rPr lang="fr-FR" dirty="0"/>
            </a:br>
            <a:r>
              <a:rPr lang="fr-FR" dirty="0"/>
              <a:t>et le temps de prier.</a:t>
            </a:r>
            <a:endParaRPr lang="fr-FR" sz="8000" dirty="0"/>
          </a:p>
        </p:txBody>
      </p:sp>
    </p:spTree>
    <p:extLst>
      <p:ext uri="{BB962C8B-B14F-4D97-AF65-F5344CB8AC3E}">
        <p14:creationId xmlns:p14="http://schemas.microsoft.com/office/powerpoint/2010/main" val="3980626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Etape 2 : accueillir</a:t>
            </a:r>
            <a:br>
              <a:rPr lang="fr-FR" dirty="0"/>
            </a:br>
            <a:endParaRPr lang="fr-FR" dirty="0"/>
          </a:p>
        </p:txBody>
      </p:sp>
      <p:pic>
        <p:nvPicPr>
          <p:cNvPr id="1026" name="Picture 2" descr="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74" y="1757778"/>
            <a:ext cx="3003735" cy="31510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imag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274" y="2741890"/>
            <a:ext cx="6079805" cy="30339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8284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9422211" cy="540812"/>
          </a:xfrm>
        </p:spPr>
        <p:txBody>
          <a:bodyPr>
            <a:normAutofit fontScale="90000"/>
          </a:bodyPr>
          <a:lstStyle/>
          <a:p>
            <a:r>
              <a:rPr lang="fr-FR" dirty="0"/>
              <a:t>Un ami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913774" y="1159330"/>
            <a:ext cx="10224126" cy="5437414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fr-FR" sz="5600" b="1" dirty="0">
                <a:solidFill>
                  <a:schemeClr val="accent6">
                    <a:lumMod val="50000"/>
                  </a:schemeClr>
                </a:solidFill>
              </a:rPr>
              <a:t>[Refrain]</a:t>
            </a:r>
            <a:br>
              <a:rPr lang="fr-FR" sz="56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fr-FR" sz="5600" b="1" dirty="0">
                <a:solidFill>
                  <a:schemeClr val="accent6">
                    <a:lumMod val="50000"/>
                  </a:schemeClr>
                </a:solidFill>
              </a:rPr>
              <a:t>Un ami pour inventer la route</a:t>
            </a:r>
            <a:br>
              <a:rPr lang="fr-FR" sz="56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fr-FR" sz="5600" b="1" dirty="0">
                <a:solidFill>
                  <a:schemeClr val="accent6">
                    <a:lumMod val="50000"/>
                  </a:schemeClr>
                </a:solidFill>
              </a:rPr>
              <a:t>Et garder la chaleur de sa main dans ma main,</a:t>
            </a:r>
            <a:br>
              <a:rPr lang="fr-FR" sz="56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fr-FR" sz="5600" b="1" dirty="0">
                <a:solidFill>
                  <a:schemeClr val="accent6">
                    <a:lumMod val="50000"/>
                  </a:schemeClr>
                </a:solidFill>
              </a:rPr>
              <a:t>Un ami pour rester à l’écoute</a:t>
            </a:r>
            <a:br>
              <a:rPr lang="fr-FR" sz="56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fr-FR" sz="5600" b="1" dirty="0">
                <a:solidFill>
                  <a:schemeClr val="accent6">
                    <a:lumMod val="50000"/>
                  </a:schemeClr>
                </a:solidFill>
              </a:rPr>
              <a:t>Et poursuivre avec lui le chemin.</a:t>
            </a:r>
            <a:br>
              <a:rPr lang="fr-FR" sz="5600" dirty="0">
                <a:solidFill>
                  <a:schemeClr val="accent6">
                    <a:lumMod val="50000"/>
                  </a:schemeClr>
                </a:solidFill>
              </a:rPr>
            </a:br>
            <a:br>
              <a:rPr lang="fr-FR" sz="5600" dirty="0"/>
            </a:br>
            <a:r>
              <a:rPr lang="fr-FR" sz="5600" dirty="0"/>
              <a:t>Un ami pour chanter</a:t>
            </a:r>
            <a:br>
              <a:rPr lang="fr-FR" sz="5600" dirty="0"/>
            </a:br>
            <a:r>
              <a:rPr lang="fr-FR" sz="5600" dirty="0"/>
              <a:t>Comme l’on peut chanter</a:t>
            </a:r>
            <a:br>
              <a:rPr lang="fr-FR" sz="5600" dirty="0"/>
            </a:br>
            <a:r>
              <a:rPr lang="fr-FR" sz="5600" dirty="0"/>
              <a:t>Lorsque l’on est aimé</a:t>
            </a:r>
            <a:br>
              <a:rPr lang="fr-FR" sz="5600" dirty="0"/>
            </a:br>
            <a:r>
              <a:rPr lang="fr-FR" sz="5600" dirty="0"/>
              <a:t>Pour de vrai,</a:t>
            </a:r>
            <a:br>
              <a:rPr lang="fr-FR" sz="5600" dirty="0"/>
            </a:br>
            <a:r>
              <a:rPr lang="fr-FR" sz="5600" dirty="0"/>
              <a:t>Un ami pour donner</a:t>
            </a:r>
            <a:br>
              <a:rPr lang="fr-FR" sz="5600" dirty="0"/>
            </a:br>
            <a:r>
              <a:rPr lang="fr-FR" sz="5600" dirty="0"/>
              <a:t>Comme l’on peut donner</a:t>
            </a:r>
            <a:br>
              <a:rPr lang="fr-FR" sz="5600" dirty="0"/>
            </a:br>
            <a:r>
              <a:rPr lang="fr-FR" sz="5600" dirty="0"/>
              <a:t>Lorsque l’on est aimé</a:t>
            </a:r>
            <a:br>
              <a:rPr lang="fr-FR" sz="5600" dirty="0"/>
            </a:br>
            <a:r>
              <a:rPr lang="fr-FR" sz="5600" dirty="0"/>
              <a:t>Pour de vrai.				</a:t>
            </a:r>
            <a:r>
              <a:rPr lang="fr-FR" sz="5600" dirty="0">
                <a:solidFill>
                  <a:schemeClr val="accent6">
                    <a:lumMod val="50000"/>
                  </a:schemeClr>
                </a:solidFill>
              </a:rPr>
              <a:t>[</a:t>
            </a:r>
            <a:r>
              <a:rPr lang="fr-FR" sz="5600" b="1" dirty="0">
                <a:solidFill>
                  <a:schemeClr val="accent6">
                    <a:lumMod val="50000"/>
                  </a:schemeClr>
                </a:solidFill>
              </a:rPr>
              <a:t>Refrain</a:t>
            </a:r>
            <a:r>
              <a:rPr lang="fr-FR" sz="5600" dirty="0">
                <a:solidFill>
                  <a:schemeClr val="accent6">
                    <a:lumMod val="50000"/>
                  </a:schemeClr>
                </a:solidFill>
              </a:rPr>
              <a:t>]</a:t>
            </a:r>
            <a:br>
              <a:rPr lang="fr-FR" sz="5600" dirty="0"/>
            </a:br>
            <a:br>
              <a:rPr lang="fr-FR" sz="5600" dirty="0"/>
            </a:br>
            <a:r>
              <a:rPr lang="fr-FR" sz="5600" dirty="0"/>
              <a:t>					Un ami qui comprend</a:t>
            </a:r>
            <a:br>
              <a:rPr lang="fr-FR" sz="5600" dirty="0"/>
            </a:br>
            <a:r>
              <a:rPr lang="fr-FR" sz="5600" dirty="0"/>
              <a:t>					À temps et contre temps</a:t>
            </a:r>
            <a:br>
              <a:rPr lang="fr-FR" sz="5600" dirty="0"/>
            </a:br>
            <a:r>
              <a:rPr lang="fr-FR" sz="5600" dirty="0"/>
              <a:t>					Et toujours nous apprend</a:t>
            </a:r>
            <a:br>
              <a:rPr lang="fr-FR" sz="5600" dirty="0"/>
            </a:br>
            <a:r>
              <a:rPr lang="fr-FR" sz="5600" dirty="0"/>
              <a:t>					Le présent,</a:t>
            </a:r>
            <a:br>
              <a:rPr lang="fr-FR" sz="5600" dirty="0"/>
            </a:br>
            <a:r>
              <a:rPr lang="fr-FR" sz="5600" dirty="0"/>
              <a:t>					Un ami qui attend</a:t>
            </a:r>
            <a:br>
              <a:rPr lang="fr-FR" sz="5600" dirty="0"/>
            </a:br>
            <a:r>
              <a:rPr lang="fr-FR" sz="5600" dirty="0"/>
              <a:t>					Aussi beau qu’un serment</a:t>
            </a:r>
            <a:br>
              <a:rPr lang="fr-FR" sz="5600" dirty="0"/>
            </a:br>
            <a:r>
              <a:rPr lang="fr-FR" sz="5600" dirty="0"/>
              <a:t>					Le regard d’un enfant</a:t>
            </a:r>
            <a:br>
              <a:rPr lang="fr-FR" sz="5600" dirty="0"/>
            </a:br>
            <a:r>
              <a:rPr lang="fr-FR" sz="5600" dirty="0"/>
              <a:t>					Un printemps.</a:t>
            </a:r>
            <a:br>
              <a:rPr lang="fr-FR" sz="4800" dirty="0"/>
            </a:br>
            <a:br>
              <a:rPr lang="fr-FR" sz="4800" dirty="0"/>
            </a:br>
            <a:endParaRPr lang="fr-FR" dirty="0"/>
          </a:p>
        </p:txBody>
      </p:sp>
      <p:pic>
        <p:nvPicPr>
          <p:cNvPr id="4" name="Un ami pour inventer la route">
            <a:hlinkClick r:id="" action="ppaction://media"/>
            <a:extLst>
              <a:ext uri="{FF2B5EF4-FFF2-40B4-BE49-F238E27FC236}">
                <a16:creationId xmlns:a16="http://schemas.microsoft.com/office/drawing/2014/main" id="{48A952C6-79DC-4BD9-8BC8-C595A9D761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46328" y="6185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591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913775" y="1375230"/>
            <a:ext cx="10363826" cy="569867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fr-FR" sz="5600" b="1" dirty="0">
                <a:solidFill>
                  <a:schemeClr val="accent6">
                    <a:lumMod val="50000"/>
                  </a:schemeClr>
                </a:solidFill>
              </a:rPr>
              <a:t>[Refrain]</a:t>
            </a:r>
            <a:br>
              <a:rPr lang="fr-FR" sz="56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fr-FR" sz="5600" b="1" dirty="0">
                <a:solidFill>
                  <a:schemeClr val="accent6">
                    <a:lumMod val="50000"/>
                  </a:schemeClr>
                </a:solidFill>
              </a:rPr>
              <a:t>Un ami pour inventer la route</a:t>
            </a:r>
            <a:br>
              <a:rPr lang="fr-FR" sz="56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fr-FR" sz="5600" b="1" dirty="0">
                <a:solidFill>
                  <a:schemeClr val="accent6">
                    <a:lumMod val="50000"/>
                  </a:schemeClr>
                </a:solidFill>
              </a:rPr>
              <a:t>Et garder la chaleur de sa main dans ma main,</a:t>
            </a:r>
            <a:br>
              <a:rPr lang="fr-FR" sz="56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fr-FR" sz="5600" b="1" dirty="0">
                <a:solidFill>
                  <a:schemeClr val="accent6">
                    <a:lumMod val="50000"/>
                  </a:schemeClr>
                </a:solidFill>
              </a:rPr>
              <a:t>Un ami pour rester à l’écoute</a:t>
            </a:r>
            <a:br>
              <a:rPr lang="fr-FR" sz="56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fr-FR" sz="5600" b="1" dirty="0">
                <a:solidFill>
                  <a:schemeClr val="accent6">
                    <a:lumMod val="50000"/>
                  </a:schemeClr>
                </a:solidFill>
              </a:rPr>
              <a:t>Et poursuivre avec lui le chemin.</a:t>
            </a:r>
          </a:p>
          <a:p>
            <a:pPr marL="0" indent="0">
              <a:buNone/>
            </a:pPr>
            <a:r>
              <a:rPr lang="fr-FR" sz="6000" dirty="0"/>
              <a:t>Un ami de valeur</a:t>
            </a:r>
            <a:br>
              <a:rPr lang="fr-FR" sz="6000" dirty="0"/>
            </a:br>
            <a:r>
              <a:rPr lang="fr-FR" sz="6000" dirty="0"/>
              <a:t>Comme un révélateur</a:t>
            </a:r>
            <a:br>
              <a:rPr lang="fr-FR" sz="6000" dirty="0"/>
            </a:br>
            <a:r>
              <a:rPr lang="fr-FR" sz="6000" dirty="0"/>
              <a:t>De c’qu’il y a de meilleur</a:t>
            </a:r>
            <a:br>
              <a:rPr lang="fr-FR" sz="6000" dirty="0"/>
            </a:br>
            <a:r>
              <a:rPr lang="fr-FR" sz="6000" dirty="0"/>
              <a:t>Dans ton cœur,</a:t>
            </a:r>
            <a:br>
              <a:rPr lang="fr-FR" sz="6000" dirty="0"/>
            </a:br>
            <a:r>
              <a:rPr lang="fr-FR" sz="6000" dirty="0"/>
              <a:t>Un ami, un semeur</a:t>
            </a:r>
            <a:br>
              <a:rPr lang="fr-FR" sz="6000" dirty="0"/>
            </a:br>
            <a:r>
              <a:rPr lang="fr-FR" sz="6000" dirty="0"/>
              <a:t>Le CHANT d’un bateleur</a:t>
            </a:r>
            <a:br>
              <a:rPr lang="fr-FR" sz="6000" dirty="0"/>
            </a:br>
            <a:r>
              <a:rPr lang="fr-FR" sz="6000" dirty="0"/>
              <a:t>Un matin prometteur</a:t>
            </a:r>
            <a:br>
              <a:rPr lang="fr-FR" sz="6000" dirty="0"/>
            </a:br>
            <a:r>
              <a:rPr lang="fr-FR" sz="6000" dirty="0"/>
              <a:t>De bonheur.			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[</a:t>
            </a:r>
            <a:r>
              <a:rPr lang="fr-FR" sz="6000" b="1" dirty="0">
                <a:solidFill>
                  <a:schemeClr val="accent6">
                    <a:lumMod val="50000"/>
                  </a:schemeClr>
                </a:solidFill>
              </a:rPr>
              <a:t>Refrain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]</a:t>
            </a:r>
            <a:br>
              <a:rPr lang="fr-FR" sz="6000" dirty="0"/>
            </a:br>
            <a:br>
              <a:rPr lang="fr-FR" sz="6000" dirty="0"/>
            </a:br>
            <a:r>
              <a:rPr lang="fr-FR" sz="6000" dirty="0"/>
              <a:t>				Un ami pour choisir,</a:t>
            </a:r>
            <a:br>
              <a:rPr lang="fr-FR" sz="6000" dirty="0"/>
            </a:br>
            <a:r>
              <a:rPr lang="fr-FR" sz="6000" dirty="0"/>
              <a:t>				Pour bâtir et fleurir</a:t>
            </a:r>
            <a:br>
              <a:rPr lang="fr-FR" sz="6000" dirty="0"/>
            </a:br>
            <a:r>
              <a:rPr lang="fr-FR" sz="6000" dirty="0"/>
              <a:t>				Une clé pour ouvrir</a:t>
            </a:r>
            <a:br>
              <a:rPr lang="fr-FR" sz="6000" dirty="0"/>
            </a:br>
            <a:r>
              <a:rPr lang="fr-FR" sz="6000" dirty="0"/>
              <a:t>				L’avenir,</a:t>
            </a:r>
            <a:br>
              <a:rPr lang="fr-FR" sz="6000" dirty="0"/>
            </a:br>
            <a:r>
              <a:rPr lang="fr-FR" sz="6000" dirty="0"/>
              <a:t>				Un ami pour partir</a:t>
            </a:r>
            <a:br>
              <a:rPr lang="fr-FR" sz="6000" dirty="0"/>
            </a:br>
            <a:r>
              <a:rPr lang="fr-FR" sz="6000" dirty="0"/>
              <a:t>				Même s’il faut mourir</a:t>
            </a:r>
            <a:br>
              <a:rPr lang="fr-FR" sz="6000" dirty="0"/>
            </a:br>
            <a:r>
              <a:rPr lang="fr-FR" sz="6000" dirty="0"/>
              <a:t>				Puisque c’est pour servir</a:t>
            </a:r>
            <a:br>
              <a:rPr lang="fr-FR" sz="6000" dirty="0"/>
            </a:br>
            <a:r>
              <a:rPr lang="fr-FR" sz="6000" dirty="0"/>
              <a:t>				Et grandir.				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[</a:t>
            </a:r>
            <a:r>
              <a:rPr lang="fr-FR" sz="6000" b="1" dirty="0">
                <a:solidFill>
                  <a:schemeClr val="accent6">
                    <a:lumMod val="50000"/>
                  </a:schemeClr>
                </a:solidFill>
              </a:rPr>
              <a:t>Refrain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]</a:t>
            </a:r>
          </a:p>
          <a:p>
            <a:pPr marL="0" indent="0">
              <a:buNone/>
            </a:pPr>
            <a:br>
              <a:rPr lang="fr-FR" sz="5600" dirty="0"/>
            </a:br>
            <a:br>
              <a:rPr lang="fr-FR" sz="4800" dirty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88354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820886" y="2039384"/>
            <a:ext cx="3913414" cy="39134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3774" y="1667424"/>
            <a:ext cx="10364451" cy="1596177"/>
          </a:xfrm>
        </p:spPr>
        <p:txBody>
          <a:bodyPr/>
          <a:lstStyle/>
          <a:p>
            <a:r>
              <a:rPr lang="fr-FR" dirty="0"/>
              <a:t>Etape 3 : chercher, se connaitre, SE RENCONTRER</a:t>
            </a:r>
            <a:br>
              <a:rPr lang="fr-FR" dirty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33064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3775" y="1275465"/>
            <a:ext cx="10364451" cy="1596177"/>
          </a:xfrm>
        </p:spPr>
        <p:txBody>
          <a:bodyPr/>
          <a:lstStyle/>
          <a:p>
            <a:r>
              <a:rPr lang="fr-FR" dirty="0"/>
              <a:t>Etape 4 : SE Réunir, Se REGROUPER, être ENSEMBLE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2316446" y="2857405"/>
            <a:ext cx="5111469" cy="3331579"/>
          </a:xfrm>
        </p:spPr>
        <p:txBody>
          <a:bodyPr/>
          <a:lstStyle/>
          <a:p>
            <a:r>
              <a:rPr lang="fr-FR" sz="2800" dirty="0">
                <a:solidFill>
                  <a:srgbClr val="00B050"/>
                </a:solidFill>
              </a:rPr>
              <a:t>PREMIERS CROYANTS</a:t>
            </a:r>
          </a:p>
          <a:p>
            <a:r>
              <a:rPr lang="fr-FR" sz="2800" dirty="0">
                <a:solidFill>
                  <a:schemeClr val="accent6">
                    <a:lumMod val="75000"/>
                  </a:schemeClr>
                </a:solidFill>
              </a:rPr>
              <a:t>PREMIERS Chrétiens</a:t>
            </a:r>
          </a:p>
          <a:p>
            <a:r>
              <a:rPr lang="fr-FR" sz="2800" dirty="0">
                <a:solidFill>
                  <a:srgbClr val="0070C0"/>
                </a:solidFill>
              </a:rPr>
              <a:t>FAMILLE DE Jésus</a:t>
            </a:r>
          </a:p>
          <a:p>
            <a:r>
              <a:rPr lang="fr-FR" sz="2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AMIS DE Jésus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7371" y="2367092"/>
            <a:ext cx="3309257" cy="3309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7396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3774" y="902603"/>
            <a:ext cx="10364451" cy="1596177"/>
          </a:xfrm>
        </p:spPr>
        <p:txBody>
          <a:bodyPr/>
          <a:lstStyle/>
          <a:p>
            <a:r>
              <a:rPr lang="fr-FR" dirty="0"/>
              <a:t>ETAPE 5 : scruter et demander,</a:t>
            </a:r>
            <a:br>
              <a:rPr lang="fr-FR" dirty="0"/>
            </a:br>
            <a:r>
              <a:rPr lang="fr-FR" dirty="0"/>
              <a:t>se laisser remplir et envahir</a:t>
            </a:r>
            <a:br>
              <a:rPr lang="fr-FR" dirty="0"/>
            </a:b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834669" y="1967253"/>
            <a:ext cx="3453834" cy="3453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2912" y="2766895"/>
            <a:ext cx="5845003" cy="3287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51F7A5D-AF0B-410D-B07E-524CE9BB2613}"/>
              </a:ext>
            </a:extLst>
          </p:cNvPr>
          <p:cNvSpPr/>
          <p:nvPr/>
        </p:nvSpPr>
        <p:spPr>
          <a:xfrm>
            <a:off x="9428085" y="4900474"/>
            <a:ext cx="870012" cy="8966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6738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Ronds dans l’eau">
  <a:themeElements>
    <a:clrScheme name="Nuances de gris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TM04033925[[fn=Ronds dans l’eau]]</Template>
  <TotalTime>137</TotalTime>
  <Words>437</Words>
  <Application>Microsoft Office PowerPoint</Application>
  <PresentationFormat>Grand écran</PresentationFormat>
  <Paragraphs>92</Paragraphs>
  <Slides>33</Slides>
  <Notes>0</Notes>
  <HiddenSlides>0</HiddenSlides>
  <MMClips>4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39" baseType="lpstr">
      <vt:lpstr>Abadi Extra Light</vt:lpstr>
      <vt:lpstr>Arial</vt:lpstr>
      <vt:lpstr>Calibri</vt:lpstr>
      <vt:lpstr>Times New Roman</vt:lpstr>
      <vt:lpstr>Tw Cen MT</vt:lpstr>
      <vt:lpstr>Ronds dans l’eau</vt:lpstr>
      <vt:lpstr>EPIPHANIE </vt:lpstr>
      <vt:lpstr>SOMMAIRE</vt:lpstr>
      <vt:lpstr>Etape 1  se lever, se mettre en marche </vt:lpstr>
      <vt:lpstr>Etape 2 : accueillir </vt:lpstr>
      <vt:lpstr>Un ami</vt:lpstr>
      <vt:lpstr>Présentation PowerPoint</vt:lpstr>
      <vt:lpstr>Etape 3 : chercher, se connaitre, SE RENCONTRER </vt:lpstr>
      <vt:lpstr>Etape 4 : SE Réunir, Se REGROUPER, être ENSEMBLE </vt:lpstr>
      <vt:lpstr>ETAPE 5 : scruter et demander, se laisser remplir et envahir </vt:lpstr>
      <vt:lpstr>ALLONS à LA RENCONTRE DU SEIGNEUR</vt:lpstr>
      <vt:lpstr>Etape 6 : écouter, être acteur ensemble </vt:lpstr>
      <vt:lpstr>Etape 6 : écouter, être acteur ensemble </vt:lpstr>
      <vt:lpstr>Etape 6 : écouter, être acteur ensemble </vt:lpstr>
      <vt:lpstr>Etape 6 : écouter, être acteur ensemble </vt:lpstr>
      <vt:lpstr>Etape 6 : écouter, être acteur ensemble </vt:lpstr>
      <vt:lpstr>Etape 6 : écouter, être acteur ensemble </vt:lpstr>
      <vt:lpstr>Etape 6 : écouter, être acteur ensemble </vt:lpstr>
      <vt:lpstr>Etape 6 : écouter, être acteur ensemble </vt:lpstr>
      <vt:lpstr>Etape 6 : écouter, être acteur ensemble </vt:lpstr>
      <vt:lpstr>Etape 6 : écouter, être acteur ensemble </vt:lpstr>
      <vt:lpstr>Etape 6 : écouter, être acteur ensemble </vt:lpstr>
      <vt:lpstr>Etape 6 : écouter, être acteur ensemble </vt:lpstr>
      <vt:lpstr>Etape 6 : écouter, être acteur ensemble </vt:lpstr>
      <vt:lpstr>Etape 6 : écouter, être acteur ensemble </vt:lpstr>
      <vt:lpstr>Etape 6 : écouter, être acteur ensemble </vt:lpstr>
      <vt:lpstr>Etape 6 : écouter, être acteur ensemble </vt:lpstr>
      <vt:lpstr>Etape 6 : écouter, être acteur ensemble </vt:lpstr>
      <vt:lpstr>Etape 6 : écouter, être acteur ensemble </vt:lpstr>
      <vt:lpstr>Etape 6 : écouter, être acteur ensemble </vt:lpstr>
      <vt:lpstr>Etape 7 : partager </vt:lpstr>
      <vt:lpstr>CATHEDRALE</vt:lpstr>
      <vt:lpstr>CATHEDRALE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EPIPHANIE</dc:title>
  <dc:creator>Utilisateur Windows</dc:creator>
  <cp:lastModifiedBy>VUILLECARD Myriam</cp:lastModifiedBy>
  <cp:revision>21</cp:revision>
  <dcterms:created xsi:type="dcterms:W3CDTF">2019-01-06T17:55:58Z</dcterms:created>
  <dcterms:modified xsi:type="dcterms:W3CDTF">2019-01-12T07:12:32Z</dcterms:modified>
</cp:coreProperties>
</file>